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94" Type="http://schemas.openxmlformats.org/officeDocument/2006/relationships/slide" Target="slides/slide9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72a949db_0_11:notes"/>
          <p:cNvSpPr/>
          <p:nvPr>
            <p:ph idx="2" type="sldImg"/>
          </p:nvPr>
        </p:nvSpPr>
        <p:spPr>
          <a:xfrm>
            <a:off x="1257300" y="719138"/>
            <a:ext cx="48006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72a949db_0_1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272a949db_0_1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2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3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53" name="Google Shape;253;p3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3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60" name="Google Shape;260;p3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3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81" name="Google Shape;281;p3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4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19" name="Google Shape;319;p4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33" name="Google Shape;333;p4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40" name="Google Shape;340;p4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4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57" name="Google Shape;357;p4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4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86" name="Google Shape;386;p4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93" name="Google Shape;393;p4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4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10" name="Google Shape;410;p4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4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33" name="Google Shape;433;p4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5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47" name="Google Shape;447;p5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5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60" name="Google Shape;460;p5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5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77" name="Google Shape;477;p5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5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97" name="Google Shape;497;p5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5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520" name="Google Shape;520;p5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5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543" name="Google Shape;543;p5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5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551" name="Google Shape;551;p5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8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8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9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9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9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p9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9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9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9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9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9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72a949db_0_5:notes"/>
          <p:cNvSpPr/>
          <p:nvPr>
            <p:ph idx="2" type="sldImg"/>
          </p:nvPr>
        </p:nvSpPr>
        <p:spPr>
          <a:xfrm>
            <a:off x="1257300" y="719138"/>
            <a:ext cx="48006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72a949db_0_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272a949db_0_5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9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9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3F3F3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26892" y="3962400"/>
            <a:ext cx="3535508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 |</a:t>
            </a:r>
            <a:endParaRPr b="0" i="0" sz="19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20" name="Google Shape;20;p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3370402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2" type="body"/>
          </p:nvPr>
        </p:nvSpPr>
        <p:spPr>
          <a:xfrm>
            <a:off x="396991" y="2504043"/>
            <a:ext cx="27003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rgbClr val="3F3F3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1425286" y="3851911"/>
            <a:ext cx="6457950" cy="54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balsamiq.com/" TargetMode="External"/><Relationship Id="rId4" Type="http://schemas.openxmlformats.org/officeDocument/2006/relationships/hyperlink" Target="http://framebox.org/" TargetMode="External"/><Relationship Id="rId10" Type="http://schemas.openxmlformats.org/officeDocument/2006/relationships/image" Target="../media/image12.png"/><Relationship Id="rId9" Type="http://schemas.openxmlformats.org/officeDocument/2006/relationships/hyperlink" Target="http://bit.ly/1CM4Hzo" TargetMode="External"/><Relationship Id="rId5" Type="http://schemas.openxmlformats.org/officeDocument/2006/relationships/hyperlink" Target="http://960.gs/" TargetMode="External"/><Relationship Id="rId6" Type="http://schemas.openxmlformats.org/officeDocument/2006/relationships/hyperlink" Target="http://framebox.org/" TargetMode="External"/><Relationship Id="rId7" Type="http://schemas.openxmlformats.org/officeDocument/2006/relationships/hyperlink" Target="http://bit.ly/1sjYaFC" TargetMode="External"/><Relationship Id="rId8" Type="http://schemas.openxmlformats.org/officeDocument/2006/relationships/hyperlink" Target="http://www.designbygrid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jpg"/><Relationship Id="rId4" Type="http://schemas.openxmlformats.org/officeDocument/2006/relationships/image" Target="../media/image32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8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9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1.jpg"/><Relationship Id="rId4" Type="http://schemas.openxmlformats.org/officeDocument/2006/relationships/image" Target="../media/image43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6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Behold Bootstrap!</a:t>
            </a:r>
            <a:endParaRPr/>
          </a:p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3316924" y="3994700"/>
            <a:ext cx="331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/>
              <a:t>January 23rd, 2018</a:t>
            </a:r>
            <a:endParaRPr/>
          </a:p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96991" y="2504043"/>
            <a:ext cx="27003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6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You (Probably) Feel About CSS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75" y="867237"/>
            <a:ext cx="7345625" cy="54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Then Came Bootstrap…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3854"/>
            <a:ext cx="9144000" cy="561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71" y="1287122"/>
            <a:ext cx="9144000" cy="2269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CSS Link</a:t>
            </a:r>
            <a:endParaRPr b="1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97104"/>
            <a:ext cx="9155741" cy="187658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4" y="661111"/>
            <a:ext cx="9129486" cy="560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class=“jumbotron”</a:t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cap="flat" cmpd="sng" w="1016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Deal!!!</a:t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Bootstrap,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</a:t>
            </a:r>
            <a:r>
              <a:rPr b="1" i="1" lang="en-US" sz="333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</a:t>
            </a: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CSS Styles.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988" y="786863"/>
            <a:ext cx="4109325" cy="41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i0.wp.com/fribly.com/wp-content/uploads/2014/01/Bootstrap-3-Vector-UI-Kit.png?resize=1054%2C1052"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44473"/>
            <a:ext cx="5467057" cy="545668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lang="en-US" sz="222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#1: UI Kit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Familiarize yourself with the UI features it offers via the documentation.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Bootstrap is active, you can simply copy snippets from the documentation to save yourself major time of creating elements yourself.</a:t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julienrenaux.fr/wp-content/uploads/2013/03/responsive-templates-860x200.jpg"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114799"/>
            <a:ext cx="8191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#2: Mobile Responsiveness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most compelling reasons to use Bootstrap is the default </a:t>
            </a: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mobile-responsive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 it provides.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Warmup 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repeat of last class, quickly create an HTML webpage.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add in a Bootstrap component of your choosing.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Copy the Bootstrap CSS link. Then copy the code from any Bootstrap element or CSS.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Phase Bootstrap</a:t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304800" y="1905000"/>
            <a:ext cx="85344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class, we focused on Bootstrap Components (like buttons and tables).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1" i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we’ll be focused on using Bootstrap to build layouts.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Sketching / Grid Layouts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Don’t worry! It’s all gonna be okay!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74296"/>
            <a:ext cx="8991600" cy="4909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 Huge Breath…</a:t>
            </a:r>
            <a:endParaRPr/>
          </a:p>
        </p:txBody>
      </p:sp>
      <p:pic>
        <p:nvPicPr>
          <p:cNvPr descr="https://wellplayedmusic.files.wordpress.com/2014/12/deep-breath.jpg"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890458"/>
            <a:ext cx="6019800" cy="542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surf at your own </a:t>
            </a:r>
            <a:r>
              <a:rPr i="1" lang="en-US" sz="1800">
                <a:solidFill>
                  <a:schemeClr val="dk1"/>
                </a:solidFill>
              </a:rPr>
              <a:t>risk</a:t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185058" y="820959"/>
            <a:ext cx="8850086" cy="22553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in our opinion, these next two sections are some of the</a:t>
            </a:r>
            <a:endParaRPr/>
          </a:p>
          <a:p>
            <a:pPr indent="0" lvl="0" marL="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IMPORTANT ONES</a:t>
            </a:r>
            <a:endParaRPr/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ENTIRE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program.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FOCUS!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225" y="3228690"/>
            <a:ext cx="4429542" cy="2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FOCUS!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Relax. That doesn’t mean </a:t>
            </a:r>
            <a:r>
              <a:rPr lang="en-US" sz="3600">
                <a:solidFill>
                  <a:schemeClr val="dk1"/>
                </a:solidFill>
              </a:rPr>
              <a:t>it's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hard.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Importance of Sketches</a:t>
            </a:r>
            <a:endParaRPr/>
          </a:p>
        </p:txBody>
      </p:sp>
      <p:pic>
        <p:nvPicPr>
          <p:cNvPr descr="http://speckycdn.sdm.netdna-cdn.com/wp-content/uploads/2011/05/wireframe-sketch-07.jpg"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513" y="1905000"/>
            <a:ext cx="3897813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457200" y="1295400"/>
            <a:ext cx="4495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every aspect of a site’s “look” is defined by HTML/CSS – it is crucial to have a detailed sketch going in.</a:t>
            </a:r>
            <a:endParaRPr/>
          </a:p>
          <a:p>
            <a:pPr indent="-116204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 particular attention to the location of navigation bars, titles, headers, content, images, footers etc. </a:t>
            </a:r>
            <a:endParaRPr/>
          </a:p>
          <a:p>
            <a:pPr indent="-116204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imagining alignments, in particular, be mindful of the </a:t>
            </a:r>
            <a:r>
              <a:rPr b="1" i="1" lang="en-US" sz="222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i="1"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a Grid in Mind</a:t>
            </a:r>
            <a:endParaRPr/>
          </a:p>
        </p:txBody>
      </p:sp>
      <p:pic>
        <p:nvPicPr>
          <p:cNvPr descr="https://cdn.tutsplus.com/webdesign/uploads/legacy/tuts/341_wf/wireframe-bare.png" id="210" name="Google Shape;2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90600"/>
            <a:ext cx="6827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457200" y="5867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serve to align elements aesthetically.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Facebook’s Grid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is a perfect example of a website where the “grid-layout” is obvious. 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make it easy to have content (text, images, and regions) align aesthetically.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More Complex Grid…</a:t>
            </a:r>
            <a:endParaRPr/>
          </a:p>
        </p:txBody>
      </p:sp>
      <p:pic>
        <p:nvPicPr>
          <p:cNvPr descr="http://eyelearn.org/ma-stu-gallery/gridEssay-2013/aimee/images/gu-grid.png" id="224" name="Google Shape;224;p32"/>
          <p:cNvPicPr preferRelativeResize="0"/>
          <p:nvPr/>
        </p:nvPicPr>
        <p:blipFill rotWithShape="1">
          <a:blip r:embed="rId3">
            <a:alphaModFix/>
          </a:blip>
          <a:srcRect b="0" l="10693" r="10674" t="0"/>
          <a:stretch/>
        </p:blipFill>
        <p:spPr>
          <a:xfrm>
            <a:off x="779766" y="914400"/>
            <a:ext cx="7578529" cy="530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More Complex Grid…</a:t>
            </a:r>
            <a:endParaRPr/>
          </a:p>
        </p:txBody>
      </p:sp>
      <p:pic>
        <p:nvPicPr>
          <p:cNvPr descr="http://1.bp.blogspot.com/-MApmsFuowRg/U4b9KpiOLbI/AAAAAAAAAh4/pDVukrQsJ_Y/s1600/cnn.png" id="230" name="Google Shape;230;p33"/>
          <p:cNvPicPr preferRelativeResize="0"/>
          <p:nvPr/>
        </p:nvPicPr>
        <p:blipFill rotWithShape="1">
          <a:blip r:embed="rId3">
            <a:alphaModFix/>
          </a:blip>
          <a:srcRect b="0" l="10542" r="10523" t="0"/>
          <a:stretch/>
        </p:blipFill>
        <p:spPr>
          <a:xfrm>
            <a:off x="305254" y="990600"/>
            <a:ext cx="8610146" cy="52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 for Sketch / Grid Creation</a:t>
            </a:r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457200" y="1295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Wireframing Tools: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Balsamiq***: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https://balsamiq.com/</a:t>
            </a: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Framebox: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http://framebox.org/</a:t>
            </a: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 and Paper: Your notebook</a:t>
            </a:r>
            <a:endParaRPr/>
          </a:p>
          <a:p>
            <a:pPr indent="-12763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b="1"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for Photoshop / Illustrator: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960 GS: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http://960.gs/</a:t>
            </a:r>
            <a:endParaRPr sz="23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GuideGuide: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http://framebox.org/</a:t>
            </a: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2763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Grids Guides: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960 Grid System Made Easy: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http://bit.ly/1sjYaFC</a:t>
            </a: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by Grid: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http://www.designbygrid.com/</a:t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Grid-Based Approach: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http://bit.ly/1CM4Hzo</a:t>
            </a: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Rows and Columns</a:t>
            </a:r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365846" y="3851911"/>
            <a:ext cx="6457950" cy="66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tatic.skillshare.com/uploads/project/71261f6924b219521a2cb0952caa9983/789b4f6e" id="63" name="Google Shape;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71" y="0"/>
            <a:ext cx="9149871" cy="686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6791" y="820038"/>
            <a:ext cx="5742887" cy="547765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Design Fundamentally = Wireframes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8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8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2" name="Google Shape;272;p38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5" name="Google Shape;275;p38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276" name="Google Shape;276;p38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7" name="Google Shape;277;p3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Total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9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9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9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9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302" name="Google Shape;302;p39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9" name="Google Shape;309;p39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311" name="Google Shape;311;p39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312" name="Google Shape;312;p39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329" name="Google Shape;329;p41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Now, let’s make it more challenging…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348" name="Google Shape;348;p4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49" name="Google Shape;349;p43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50" name="Google Shape;350;p43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51" name="Google Shape;351;p43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3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4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4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4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365" name="Google Shape;365;p44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66" name="Google Shape;366;p44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67" name="Google Shape;367;p44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4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4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  <p:sp>
        <p:nvSpPr>
          <p:cNvPr id="376" name="Google Shape;376;p44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382" name="Google Shape;382;p45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for another…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Class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7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7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7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402" name="Google Shape;402;p4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404" name="Google Shape;404;p47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5" name="Google Shape;405;p47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6" name="Google Shape;406;p47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8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8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8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8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419" name="Google Shape;419;p48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20" name="Google Shape;420;p48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21" name="Google Shape;421;p48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22" name="Google Shape;422;p48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23" name="Google Shape;423;p48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8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8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8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  <p:sp>
        <p:nvSpPr>
          <p:cNvPr id="428" name="Google Shape;428;p48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8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9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443" name="Google Shape;443;p50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final one is tricky…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456" name="Google Shape;456;p52"/>
          <p:cNvSpPr txBox="1"/>
          <p:nvPr/>
        </p:nvSpPr>
        <p:spPr>
          <a:xfrm>
            <a:off x="443345" y="2353566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Didn’t quite work right?</a:t>
            </a:r>
            <a:endParaRPr/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this one we need </a:t>
            </a:r>
            <a:r>
              <a:rPr b="1"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sub-rows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sub-columns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3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3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3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3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469" name="Google Shape;469;p5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70" name="Google Shape;470;p53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471" name="Google Shape;471;p5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472" name="Google Shape;472;p53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73" name="Google Shape;473;p53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4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4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4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4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4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4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4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4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490" name="Google Shape;490;p54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91" name="Google Shape;491;p5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92" name="Google Shape;492;p5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93" name="Google Shape;493;p5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5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5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5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5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5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5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5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5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5"/>
          <p:cNvSpPr txBox="1"/>
          <p:nvPr/>
        </p:nvSpPr>
        <p:spPr>
          <a:xfrm rot="-2700000">
            <a:off x="8230561" y="326513"/>
            <a:ext cx="7827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SUB-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512" name="Google Shape;512;p55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3" name="Google Shape;513;p55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4" name="Google Shape;514;p55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5" name="Google Shape;515;p55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6" name="Google Shape;516;p5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75" name="Google Shape;75;p11"/>
          <p:cNvSpPr txBox="1"/>
          <p:nvPr/>
        </p:nvSpPr>
        <p:spPr>
          <a:xfrm>
            <a:off x="457200" y="1143000"/>
            <a:ext cx="8382000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Students will use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Bootstrap CSS Framework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create layouts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learn to use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queries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mobile responsive websites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Students will learn to use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tag to make sure all devices are displaying web pages optimally for their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6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6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6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6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6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6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6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6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6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6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6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6"/>
          <p:cNvSpPr txBox="1"/>
          <p:nvPr/>
        </p:nvSpPr>
        <p:spPr>
          <a:xfrm rot="-2700000">
            <a:off x="8028216" y="326513"/>
            <a:ext cx="11664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SUB-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538" name="Google Shape;538;p56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39" name="Google Shape;539;p56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7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oodmotherdiet.files.wordpress.com/2014/09/you-made-it2.jpg" id="553" name="Google Shape;5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00" y="110300"/>
            <a:ext cx="4497926" cy="449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800" y="3118825"/>
            <a:ext cx="5035400" cy="35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9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Grid Design with Bootstrap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Genius Time!</a:t>
            </a:r>
            <a:endParaRPr/>
          </a:p>
        </p:txBody>
      </p:sp>
      <p:sp>
        <p:nvSpPr>
          <p:cNvPr id="565" name="Google Shape;565;p60"/>
          <p:cNvSpPr txBox="1"/>
          <p:nvPr/>
        </p:nvSpPr>
        <p:spPr>
          <a:xfrm>
            <a:off x="-5870" y="783753"/>
            <a:ext cx="9149870" cy="56438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 fairly “tricky”…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VERY IMPORTANT topic.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Don’t worry though, we’ll get through this!</a:t>
            </a:r>
            <a:endParaRPr b="1"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925" y="1920075"/>
            <a:ext cx="3280150" cy="36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descr="http://dab1nmslvvntp.cloudfront.net/wp-content/uploads/2013/05/960-12-col-grid.jpg" id="577" name="Google Shape;57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50257"/>
            <a:ext cx="5395685" cy="494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2"/>
          <p:cNvSpPr txBox="1"/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lets you organize content based on the “number of columns” a div spans – out of a total 12 columns.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class="col-md-12"&gt;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(Spans full width)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class="col-md-4"&gt;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(Spans 1/3 of full width)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Grids</a:t>
            </a:r>
            <a:endParaRPr/>
          </a:p>
        </p:txBody>
      </p:sp>
      <p:sp>
        <p:nvSpPr>
          <p:cNvPr id="584" name="Google Shape;584;p63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Bootstrap Grid is made up of… 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which wrap around the entire grid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which are defined first and are just rows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columns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which are defined within rows and specify the columns. The sum total of all columns within a row </a:t>
            </a:r>
            <a:r>
              <a:rPr b="1" i="0" lang="en-US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up to 12. 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these elements is implemented by creating a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a specific class name. 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Columns</a:t>
            </a:r>
            <a:endParaRPr/>
          </a:p>
        </p:txBody>
      </p:sp>
      <p:sp>
        <p:nvSpPr>
          <p:cNvPr id="590" name="Google Shape;590;p64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64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64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4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64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64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4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endParaRPr/>
          </a:p>
        </p:txBody>
      </p:sp>
      <p:sp>
        <p:nvSpPr>
          <p:cNvPr id="597" name="Google Shape;597;p64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 #1</a:t>
            </a:r>
            <a:endParaRPr/>
          </a:p>
        </p:txBody>
      </p:sp>
      <p:sp>
        <p:nvSpPr>
          <p:cNvPr id="598" name="Google Shape;598;p64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Column#1</a:t>
            </a:r>
            <a:endParaRPr/>
          </a:p>
        </p:txBody>
      </p:sp>
      <p:sp>
        <p:nvSpPr>
          <p:cNvPr id="599" name="Google Shape;599;p6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Column#2</a:t>
            </a:r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Column#3</a:t>
            </a:r>
            <a:endParaRPr/>
          </a:p>
        </p:txBody>
      </p:sp>
      <p:sp>
        <p:nvSpPr>
          <p:cNvPr id="601" name="Google Shape;601;p64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Column#4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5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6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608" name="Google Shape;608;p65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Activity: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to your neighbors and explain to one another: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relationship between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(Draw it on a piece of paper for them)</a:t>
            </a:r>
            <a:endParaRPr/>
          </a:p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The syntax for each.</a:t>
            </a:r>
            <a:endParaRPr/>
          </a:p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The specific syntax details for columns.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Recap Bootstrap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Grids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619" name="Google Shape;619;p67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(quickgrid.html | 13-InstructorGrids)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8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id="625" name="Google Shape;62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763231"/>
            <a:ext cx="8564931" cy="502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8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id="632" name="Google Shape;63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763231"/>
            <a:ext cx="8564931" cy="502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9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rows, columns (col-lg-6), and containers</a:t>
            </a:r>
            <a:endParaRPr/>
          </a:p>
        </p:txBody>
      </p:sp>
      <p:pic>
        <p:nvPicPr>
          <p:cNvPr id="634" name="Google Shape;63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45" y="2133600"/>
            <a:ext cx="8382000" cy="19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0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Containers</a:t>
            </a:r>
            <a:endParaRPr/>
          </a:p>
        </p:txBody>
      </p:sp>
      <p:pic>
        <p:nvPicPr>
          <p:cNvPr id="640" name="Google Shape;64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01" y="2438400"/>
            <a:ext cx="8955999" cy="160582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0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“Containers” are like the box that the entire grid sits inside.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1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Rows</a:t>
            </a:r>
            <a:endParaRPr/>
          </a:p>
        </p:txBody>
      </p:sp>
      <p:sp>
        <p:nvSpPr>
          <p:cNvPr id="647" name="Google Shape;647;p71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“Rows” are like the rows we talked about earlier.</a:t>
            </a:r>
            <a:endParaRPr/>
          </a:p>
        </p:txBody>
      </p:sp>
      <p:pic>
        <p:nvPicPr>
          <p:cNvPr id="648" name="Google Shape;64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762000"/>
            <a:ext cx="7901077" cy="382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Columns</a:t>
            </a:r>
            <a:endParaRPr/>
          </a:p>
        </p:txBody>
      </p:sp>
      <p:sp>
        <p:nvSpPr>
          <p:cNvPr id="654" name="Google Shape;654;p72"/>
          <p:cNvSpPr txBox="1"/>
          <p:nvPr/>
        </p:nvSpPr>
        <p:spPr>
          <a:xfrm>
            <a:off x="433185" y="4805650"/>
            <a:ext cx="8229600" cy="1066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“Columns” fit inside of rows. Note the syntax: col-sz-#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column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viewing size (in this case: medium)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number of “columns taken” out of 12. (in this case 4 of 12)</a:t>
            </a:r>
            <a:endParaRPr/>
          </a:p>
        </p:txBody>
      </p:sp>
      <p:pic>
        <p:nvPicPr>
          <p:cNvPr id="655" name="Google Shape;65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806526"/>
            <a:ext cx="5638800" cy="38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cxnSp>
        <p:nvCxnSpPr>
          <p:cNvPr id="661" name="Google Shape;661;p73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2" name="Google Shape;662;p7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Bootstrap, create a layout that looks like the one shown on the next screen.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Spend some time prior to coding to draw out the grid layout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 the number of rows and columns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use the bootstrap grid syntax to code it out.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Slack a screenshot of your page when you are done.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Ipsum Generator: </a:t>
            </a:r>
            <a:r>
              <a:rPr lang="en-US" sz="24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http://www.lipsum.com/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id="668" name="Google Shape;6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814" y="1213571"/>
            <a:ext cx="8833329" cy="391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 Bootstrap Layouts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Pains of HW 1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14400"/>
            <a:ext cx="8686800" cy="47268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" name="Google Shape;88;p1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Plain HTML + CSS makes layout building challenging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679" name="Google Shape;679;p76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(InClass-DemoLayout.html | 15-InstructorLayout)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685" name="Google Shape;685;p77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in pairs and using Bootstrap make the following design.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sure to note the: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 Layout 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Navbar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Sidebar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details will be sent to you via slack.  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20" y="914400"/>
            <a:ext cx="8825560" cy="3537146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Questions</a:t>
            </a:r>
            <a:endParaRPr/>
          </a:p>
        </p:txBody>
      </p:sp>
      <p:sp>
        <p:nvSpPr>
          <p:cNvPr id="697" name="Google Shape;697;p79"/>
          <p:cNvSpPr txBox="1"/>
          <p:nvPr/>
        </p:nvSpPr>
        <p:spPr>
          <a:xfrm>
            <a:off x="304801" y="798992"/>
            <a:ext cx="8686800" cy="5525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 reverse the order (i.e. rows inside columns)? 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usually. Columns should go inside of rows. Though, you can create sub-rows inside of columns. But those columns would still need to be inside of a row of their own.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 just avoid having a container? 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could… But it will mess things up. Just throw in a container.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I have columns that go past 12?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your bootstrap grid won’t behave as expected. Don’t go past 12.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I don’t add up to 12?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Nothing. You will have empty space at the end. But be careful, because the next column you add in this row will fill up the empty space (sometimes without your intention).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anterburynyc.files.wordpress.com/2014/03/whale-just-breath.jpg" id="702" name="Google Shape;70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2622" y="0"/>
            <a:ext cx="9669242" cy="689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1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 Responsive (HW)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2"/>
          <p:cNvSpPr txBox="1"/>
          <p:nvPr/>
        </p:nvSpPr>
        <p:spPr>
          <a:xfrm>
            <a:off x="-5870" y="783753"/>
            <a:ext cx="9149870" cy="56438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next section matters a lot for your </a:t>
            </a:r>
            <a:r>
              <a:rPr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1" sz="2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8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No Facebook Time</a:t>
            </a:r>
            <a:endParaRPr/>
          </a:p>
        </p:txBody>
      </p:sp>
      <p:pic>
        <p:nvPicPr>
          <p:cNvPr id="714" name="Google Shape;71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338" y="2229265"/>
            <a:ext cx="5165425" cy="3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endParaRPr/>
          </a:p>
        </p:txBody>
      </p:sp>
      <p:sp>
        <p:nvSpPr>
          <p:cNvPr id="720" name="Google Shape;720;p83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define how CSS styles are applied in relation to the characteristics of the device viewport.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media queries we can change the way a web page is displayed based on width, height, orientation, and even media type (screen, paper, braille, etc).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extensively uses media queries under the hood to help you create mobile responsive websites.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remember! Media queries must be declared last.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726" name="Google Shape;726;p84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(17-InstructorMedia)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  <a:endParaRPr/>
          </a:p>
        </p:txBody>
      </p:sp>
      <p:pic>
        <p:nvPicPr>
          <p:cNvPr id="732" name="Google Shape;73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447800"/>
            <a:ext cx="8534400" cy="1824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You (Probably) Feel About CSS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066800"/>
            <a:ext cx="5410200" cy="521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38" name="Google Shape;738;p8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86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 to your partner what the following CSS code does: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Google Shape;74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438400"/>
            <a:ext cx="55530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46" name="Google Shape;746;p8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your own mobile responsive HTML /CSS page using media queries.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follow the steps sent to you via Slack.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8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 </a:t>
            </a:r>
            <a:endParaRPr/>
          </a:p>
        </p:txBody>
      </p:sp>
      <p:sp>
        <p:nvSpPr>
          <p:cNvPr id="753" name="Google Shape;753;p88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Viewport 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refers to the display being used to view the website.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default, mobile devices with small screen, high resolution viewports may render content at a typical desktop screen ratio (scaled down at the smaller screen size).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can specify that a web page should scale its content to the width of its current viewport using a `meta` tag.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9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</a:t>
            </a:r>
            <a:endParaRPr/>
          </a:p>
        </p:txBody>
      </p:sp>
      <p:pic>
        <p:nvPicPr>
          <p:cNvPr id="759" name="Google Shape;75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320" y="842400"/>
            <a:ext cx="3047760" cy="540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680" y="842400"/>
            <a:ext cx="3047760" cy="540972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9"/>
          <p:cNvSpPr/>
          <p:nvPr/>
        </p:nvSpPr>
        <p:spPr>
          <a:xfrm rot="-54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Content Scaling</a:t>
            </a:r>
            <a:endParaRPr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9"/>
          <p:cNvSpPr/>
          <p:nvPr/>
        </p:nvSpPr>
        <p:spPr>
          <a:xfrm rot="-54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Content Scaling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0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 Inclusion</a:t>
            </a:r>
            <a:endParaRPr/>
          </a:p>
        </p:txBody>
      </p:sp>
      <p:pic>
        <p:nvPicPr>
          <p:cNvPr id="768" name="Google Shape;76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1" y="1828800"/>
            <a:ext cx="8122920" cy="29695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0"/>
          <p:cNvSpPr txBox="1"/>
          <p:nvPr/>
        </p:nvSpPr>
        <p:spPr>
          <a:xfrm>
            <a:off x="304800" y="1219422"/>
            <a:ext cx="5245496" cy="60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include this line in the head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0"/>
          <p:cNvSpPr txBox="1"/>
          <p:nvPr/>
        </p:nvSpPr>
        <p:spPr>
          <a:xfrm>
            <a:off x="234752" y="2693116"/>
            <a:ext cx="8528248" cy="109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then include a variety of @media queries for various sized screens.</a:t>
            </a:r>
            <a:endParaRPr/>
          </a:p>
        </p:txBody>
      </p:sp>
      <p:pic>
        <p:nvPicPr>
          <p:cNvPr id="771" name="Google Shape;771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1" y="4121979"/>
            <a:ext cx="63912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81" y="5150907"/>
            <a:ext cx="66389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1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79" name="Google Shape;779;p91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Spend the next few moments on the site viewportemulator.com and visit your favorite websites using various viewports.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 how the sites change display wise.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9450" y="-132437"/>
            <a:ext cx="12662900" cy="712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3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Extra Challenge </a:t>
            </a:r>
            <a:endParaRPr/>
          </a:p>
        </p:txBody>
      </p:sp>
      <p:sp>
        <p:nvSpPr>
          <p:cNvPr id="797" name="Google Shape;797;p94"/>
          <p:cNvSpPr txBox="1"/>
          <p:nvPr/>
        </p:nvSpPr>
        <p:spPr>
          <a:xfrm>
            <a:off x="365846" y="3851911"/>
            <a:ext cx="6457950" cy="66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Permitting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803" name="Google Shape;803;p95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95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those around you (and using Bootstrap CSS), create a complex layout of your own.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use the layout provided to you as a guide, starting point, inspiration, or not at all.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You (Probably) Feel About CSS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375" y="793825"/>
            <a:ext cx="7287225" cy="54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5800"/>
            <a:ext cx="9144000" cy="532262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